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Unbounded"/>
      <p:regular r:id="rId19"/>
    </p:embeddedFont>
    <p:embeddedFont>
      <p:font typeface="Unbounded"/>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2750"/>
            <a:ext cx="5241846"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Machine Learning lab Project </a:t>
            </a:r>
            <a:endParaRPr lang="en-US" sz="2200" dirty="0"/>
          </a:p>
        </p:txBody>
      </p:sp>
      <p:sp>
        <p:nvSpPr>
          <p:cNvPr id="4" name="Text 1"/>
          <p:cNvSpPr/>
          <p:nvPr/>
        </p:nvSpPr>
        <p:spPr>
          <a:xfrm>
            <a:off x="793790" y="2612231"/>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2"/>
          <p:cNvSpPr/>
          <p:nvPr/>
        </p:nvSpPr>
        <p:spPr>
          <a:xfrm>
            <a:off x="793790" y="3315295"/>
            <a:ext cx="5143500"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Title:</a:t>
            </a:r>
            <a:pPr indent="0" marL="0">
              <a:lnSpc>
                <a:spcPts val="2750"/>
              </a:lnSpc>
              <a:buNone/>
            </a:pPr>
            <a:r>
              <a:rPr lang="en-US" sz="2200" b="1" u="sng" dirty="0">
                <a:solidFill>
                  <a:srgbClr val="333F70"/>
                </a:solidFill>
                <a:latin typeface="Unbounded Bold" pitchFamily="34" charset="0"/>
                <a:ea typeface="Unbounded Bold" pitchFamily="34" charset="-122"/>
                <a:cs typeface="Unbounded Bold" pitchFamily="34" charset="-120"/>
              </a:rPr>
              <a:t>-Cricket Score Predictor</a:t>
            </a:r>
            <a:endParaRPr lang="en-US" sz="2200" dirty="0"/>
          </a:p>
        </p:txBody>
      </p:sp>
      <p:sp>
        <p:nvSpPr>
          <p:cNvPr id="6" name="Text 3"/>
          <p:cNvSpPr/>
          <p:nvPr/>
        </p:nvSpPr>
        <p:spPr>
          <a:xfrm>
            <a:off x="793790" y="4009787"/>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By-</a:t>
            </a:r>
            <a:endParaRPr lang="en-US" sz="1750" dirty="0"/>
          </a:p>
        </p:txBody>
      </p:sp>
      <p:sp>
        <p:nvSpPr>
          <p:cNvPr id="7" name="Text 4"/>
          <p:cNvSpPr/>
          <p:nvPr/>
        </p:nvSpPr>
        <p:spPr>
          <a:xfrm>
            <a:off x="793790" y="4627840"/>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K.Shivanand-160122737110</a:t>
            </a:r>
            <a:endParaRPr lang="en-US" sz="1750" dirty="0"/>
          </a:p>
        </p:txBody>
      </p:sp>
      <p:sp>
        <p:nvSpPr>
          <p:cNvPr id="8" name="Text 5"/>
          <p:cNvSpPr/>
          <p:nvPr/>
        </p:nvSpPr>
        <p:spPr>
          <a:xfrm>
            <a:off x="793790" y="5245894"/>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K.Koushik-160122737112</a:t>
            </a:r>
            <a:endParaRPr lang="en-US" sz="1750" dirty="0"/>
          </a:p>
        </p:txBody>
      </p:sp>
      <p:sp>
        <p:nvSpPr>
          <p:cNvPr id="9" name="Text 6"/>
          <p:cNvSpPr/>
          <p:nvPr/>
        </p:nvSpPr>
        <p:spPr>
          <a:xfrm>
            <a:off x="793790" y="5863947"/>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v.Sricharan-160122737131</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77584"/>
          </a:xfrm>
          <a:prstGeom prst="rect">
            <a:avLst/>
          </a:prstGeom>
        </p:spPr>
      </p:pic>
      <p:sp>
        <p:nvSpPr>
          <p:cNvPr id="3" name="Text 0"/>
          <p:cNvSpPr/>
          <p:nvPr/>
        </p:nvSpPr>
        <p:spPr>
          <a:xfrm>
            <a:off x="721638" y="3144560"/>
            <a:ext cx="5155168" cy="644366"/>
          </a:xfrm>
          <a:prstGeom prst="rect">
            <a:avLst/>
          </a:prstGeom>
          <a:noFill/>
          <a:ln/>
        </p:spPr>
        <p:txBody>
          <a:bodyPr wrap="none" lIns="0" tIns="0" rIns="0" bIns="0" rtlCol="0" anchor="t"/>
          <a:lstStyle/>
          <a:p>
            <a:pPr indent="0" marL="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Appendix</a:t>
            </a:r>
            <a:endParaRPr lang="en-US" sz="4050" dirty="0"/>
          </a:p>
        </p:txBody>
      </p:sp>
      <p:sp>
        <p:nvSpPr>
          <p:cNvPr id="4" name="Shape 1"/>
          <p:cNvSpPr/>
          <p:nvPr/>
        </p:nvSpPr>
        <p:spPr>
          <a:xfrm>
            <a:off x="721638" y="4098131"/>
            <a:ext cx="13187124" cy="3570684"/>
          </a:xfrm>
          <a:prstGeom prst="roundRect">
            <a:avLst>
              <a:gd name="adj" fmla="val 2426"/>
            </a:avLst>
          </a:prstGeom>
          <a:noFill/>
          <a:ln w="7620">
            <a:solidFill>
              <a:srgbClr val="000000">
                <a:alpha val="8000"/>
              </a:srgbClr>
            </a:solidFill>
            <a:prstDash val="solid"/>
          </a:ln>
        </p:spPr>
      </p:sp>
      <p:sp>
        <p:nvSpPr>
          <p:cNvPr id="5" name="Shape 2"/>
          <p:cNvSpPr/>
          <p:nvPr/>
        </p:nvSpPr>
        <p:spPr>
          <a:xfrm>
            <a:off x="729258" y="4105751"/>
            <a:ext cx="13171884" cy="592574"/>
          </a:xfrm>
          <a:prstGeom prst="rect">
            <a:avLst/>
          </a:prstGeom>
          <a:solidFill>
            <a:srgbClr val="FFFFFF">
              <a:alpha val="4000"/>
            </a:srgbClr>
          </a:solidFill>
          <a:ln/>
        </p:spPr>
      </p:sp>
      <p:sp>
        <p:nvSpPr>
          <p:cNvPr id="6" name="Text 3"/>
          <p:cNvSpPr/>
          <p:nvPr/>
        </p:nvSpPr>
        <p:spPr>
          <a:xfrm>
            <a:off x="935593" y="4237077"/>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Model</a:t>
            </a:r>
            <a:endParaRPr lang="en-US" sz="1600" dirty="0"/>
          </a:p>
        </p:txBody>
      </p:sp>
      <p:sp>
        <p:nvSpPr>
          <p:cNvPr id="7" name="Text 4"/>
          <p:cNvSpPr/>
          <p:nvPr/>
        </p:nvSpPr>
        <p:spPr>
          <a:xfrm>
            <a:off x="4232315" y="4237077"/>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Test Score</a:t>
            </a:r>
            <a:endParaRPr lang="en-US" sz="1600" dirty="0"/>
          </a:p>
        </p:txBody>
      </p:sp>
      <p:sp>
        <p:nvSpPr>
          <p:cNvPr id="8" name="Text 5"/>
          <p:cNvSpPr/>
          <p:nvPr/>
        </p:nvSpPr>
        <p:spPr>
          <a:xfrm>
            <a:off x="7525226" y="4237077"/>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Mean Absolute error</a:t>
            </a:r>
            <a:endParaRPr lang="en-US" sz="1600" dirty="0"/>
          </a:p>
        </p:txBody>
      </p:sp>
      <p:sp>
        <p:nvSpPr>
          <p:cNvPr id="9" name="Text 6"/>
          <p:cNvSpPr/>
          <p:nvPr/>
        </p:nvSpPr>
        <p:spPr>
          <a:xfrm>
            <a:off x="10818138" y="4237077"/>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Root Mean Squared Error</a:t>
            </a:r>
            <a:endParaRPr lang="en-US" sz="1600" dirty="0"/>
          </a:p>
        </p:txBody>
      </p:sp>
      <p:sp>
        <p:nvSpPr>
          <p:cNvPr id="10" name="Shape 7"/>
          <p:cNvSpPr/>
          <p:nvPr/>
        </p:nvSpPr>
        <p:spPr>
          <a:xfrm>
            <a:off x="729258" y="4698325"/>
            <a:ext cx="13171884" cy="592574"/>
          </a:xfrm>
          <a:prstGeom prst="rect">
            <a:avLst/>
          </a:prstGeom>
          <a:solidFill>
            <a:srgbClr val="000000">
              <a:alpha val="4000"/>
            </a:srgbClr>
          </a:solidFill>
          <a:ln/>
        </p:spPr>
      </p:sp>
      <p:sp>
        <p:nvSpPr>
          <p:cNvPr id="11" name="Text 8"/>
          <p:cNvSpPr/>
          <p:nvPr/>
        </p:nvSpPr>
        <p:spPr>
          <a:xfrm>
            <a:off x="935593" y="4829651"/>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Linear Regression</a:t>
            </a:r>
            <a:endParaRPr lang="en-US" sz="1600" dirty="0"/>
          </a:p>
        </p:txBody>
      </p:sp>
      <p:sp>
        <p:nvSpPr>
          <p:cNvPr id="12" name="Text 9"/>
          <p:cNvSpPr/>
          <p:nvPr/>
        </p:nvSpPr>
        <p:spPr>
          <a:xfrm>
            <a:off x="4232315" y="4829651"/>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65%</a:t>
            </a:r>
            <a:endParaRPr lang="en-US" sz="1600" dirty="0"/>
          </a:p>
        </p:txBody>
      </p:sp>
      <p:sp>
        <p:nvSpPr>
          <p:cNvPr id="13" name="Text 10"/>
          <p:cNvSpPr/>
          <p:nvPr/>
        </p:nvSpPr>
        <p:spPr>
          <a:xfrm>
            <a:off x="7525226" y="4829651"/>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8</a:t>
            </a:r>
            <a:endParaRPr lang="en-US" sz="1600" dirty="0"/>
          </a:p>
        </p:txBody>
      </p:sp>
      <p:sp>
        <p:nvSpPr>
          <p:cNvPr id="14" name="Text 11"/>
          <p:cNvSpPr/>
          <p:nvPr/>
        </p:nvSpPr>
        <p:spPr>
          <a:xfrm>
            <a:off x="10818138" y="4829651"/>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15</a:t>
            </a:r>
            <a:endParaRPr lang="en-US" sz="1600" dirty="0"/>
          </a:p>
        </p:txBody>
      </p:sp>
      <p:sp>
        <p:nvSpPr>
          <p:cNvPr id="15" name="Shape 12"/>
          <p:cNvSpPr/>
          <p:nvPr/>
        </p:nvSpPr>
        <p:spPr>
          <a:xfrm>
            <a:off x="729258" y="5290899"/>
            <a:ext cx="13171884" cy="592574"/>
          </a:xfrm>
          <a:prstGeom prst="rect">
            <a:avLst/>
          </a:prstGeom>
          <a:solidFill>
            <a:srgbClr val="FFFFFF">
              <a:alpha val="4000"/>
            </a:srgbClr>
          </a:solidFill>
          <a:ln/>
        </p:spPr>
      </p:sp>
      <p:sp>
        <p:nvSpPr>
          <p:cNvPr id="16" name="Text 13"/>
          <p:cNvSpPr/>
          <p:nvPr/>
        </p:nvSpPr>
        <p:spPr>
          <a:xfrm>
            <a:off x="935593" y="5422225"/>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Decision Tree</a:t>
            </a:r>
            <a:endParaRPr lang="en-US" sz="1600" dirty="0"/>
          </a:p>
        </p:txBody>
      </p:sp>
      <p:sp>
        <p:nvSpPr>
          <p:cNvPr id="17" name="Text 14"/>
          <p:cNvSpPr/>
          <p:nvPr/>
        </p:nvSpPr>
        <p:spPr>
          <a:xfrm>
            <a:off x="4232315" y="5422225"/>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65%</a:t>
            </a:r>
            <a:endParaRPr lang="en-US" sz="1600" dirty="0"/>
          </a:p>
        </p:txBody>
      </p:sp>
      <p:sp>
        <p:nvSpPr>
          <p:cNvPr id="18" name="Text 15"/>
          <p:cNvSpPr/>
          <p:nvPr/>
        </p:nvSpPr>
        <p:spPr>
          <a:xfrm>
            <a:off x="7525226" y="5422225"/>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7</a:t>
            </a:r>
            <a:endParaRPr lang="en-US" sz="1600" dirty="0"/>
          </a:p>
        </p:txBody>
      </p:sp>
      <p:sp>
        <p:nvSpPr>
          <p:cNvPr id="19" name="Text 16"/>
          <p:cNvSpPr/>
          <p:nvPr/>
        </p:nvSpPr>
        <p:spPr>
          <a:xfrm>
            <a:off x="10818138" y="5422225"/>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17</a:t>
            </a:r>
            <a:endParaRPr lang="en-US" sz="1600" dirty="0"/>
          </a:p>
        </p:txBody>
      </p:sp>
      <p:sp>
        <p:nvSpPr>
          <p:cNvPr id="20" name="Shape 17"/>
          <p:cNvSpPr/>
          <p:nvPr/>
        </p:nvSpPr>
        <p:spPr>
          <a:xfrm>
            <a:off x="729258" y="5883473"/>
            <a:ext cx="13171884" cy="592574"/>
          </a:xfrm>
          <a:prstGeom prst="rect">
            <a:avLst/>
          </a:prstGeom>
          <a:solidFill>
            <a:srgbClr val="000000">
              <a:alpha val="4000"/>
            </a:srgbClr>
          </a:solidFill>
          <a:ln/>
        </p:spPr>
      </p:sp>
      <p:sp>
        <p:nvSpPr>
          <p:cNvPr id="21" name="Text 18"/>
          <p:cNvSpPr/>
          <p:nvPr/>
        </p:nvSpPr>
        <p:spPr>
          <a:xfrm>
            <a:off x="935593" y="6014799"/>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Random Forest</a:t>
            </a:r>
            <a:endParaRPr lang="en-US" sz="1600" dirty="0"/>
          </a:p>
        </p:txBody>
      </p:sp>
      <p:sp>
        <p:nvSpPr>
          <p:cNvPr id="22" name="Text 19"/>
          <p:cNvSpPr/>
          <p:nvPr/>
        </p:nvSpPr>
        <p:spPr>
          <a:xfrm>
            <a:off x="4232315" y="6014799"/>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80%</a:t>
            </a:r>
            <a:endParaRPr lang="en-US" sz="1600" dirty="0"/>
          </a:p>
        </p:txBody>
      </p:sp>
      <p:sp>
        <p:nvSpPr>
          <p:cNvPr id="23" name="Text 20"/>
          <p:cNvSpPr/>
          <p:nvPr/>
        </p:nvSpPr>
        <p:spPr>
          <a:xfrm>
            <a:off x="7525226" y="6014799"/>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7</a:t>
            </a:r>
            <a:endParaRPr lang="en-US" sz="1600" dirty="0"/>
          </a:p>
        </p:txBody>
      </p:sp>
      <p:sp>
        <p:nvSpPr>
          <p:cNvPr id="24" name="Text 21"/>
          <p:cNvSpPr/>
          <p:nvPr/>
        </p:nvSpPr>
        <p:spPr>
          <a:xfrm>
            <a:off x="10818138" y="6014799"/>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13</a:t>
            </a:r>
            <a:endParaRPr lang="en-US" sz="1600" dirty="0"/>
          </a:p>
        </p:txBody>
      </p:sp>
      <p:sp>
        <p:nvSpPr>
          <p:cNvPr id="25" name="Shape 22"/>
          <p:cNvSpPr/>
          <p:nvPr/>
        </p:nvSpPr>
        <p:spPr>
          <a:xfrm>
            <a:off x="729258" y="6476048"/>
            <a:ext cx="13171884" cy="592574"/>
          </a:xfrm>
          <a:prstGeom prst="rect">
            <a:avLst/>
          </a:prstGeom>
          <a:solidFill>
            <a:srgbClr val="FFFFFF">
              <a:alpha val="4000"/>
            </a:srgbClr>
          </a:solidFill>
          <a:ln/>
        </p:spPr>
      </p:sp>
      <p:sp>
        <p:nvSpPr>
          <p:cNvPr id="26" name="Text 23"/>
          <p:cNvSpPr/>
          <p:nvPr/>
        </p:nvSpPr>
        <p:spPr>
          <a:xfrm>
            <a:off x="935593" y="6607373"/>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XGBoost</a:t>
            </a:r>
            <a:endParaRPr lang="en-US" sz="1600" dirty="0"/>
          </a:p>
        </p:txBody>
      </p:sp>
      <p:sp>
        <p:nvSpPr>
          <p:cNvPr id="27" name="Text 24"/>
          <p:cNvSpPr/>
          <p:nvPr/>
        </p:nvSpPr>
        <p:spPr>
          <a:xfrm>
            <a:off x="4232315" y="6607373"/>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70%</a:t>
            </a:r>
            <a:endParaRPr lang="en-US" sz="1600" dirty="0"/>
          </a:p>
        </p:txBody>
      </p:sp>
      <p:sp>
        <p:nvSpPr>
          <p:cNvPr id="28" name="Text 25"/>
          <p:cNvSpPr/>
          <p:nvPr/>
        </p:nvSpPr>
        <p:spPr>
          <a:xfrm>
            <a:off x="7525226" y="6607373"/>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11</a:t>
            </a:r>
            <a:endParaRPr lang="en-US" sz="1600" dirty="0"/>
          </a:p>
        </p:txBody>
      </p:sp>
      <p:sp>
        <p:nvSpPr>
          <p:cNvPr id="29" name="Text 26"/>
          <p:cNvSpPr/>
          <p:nvPr/>
        </p:nvSpPr>
        <p:spPr>
          <a:xfrm>
            <a:off x="10818138" y="6607373"/>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16</a:t>
            </a:r>
            <a:endParaRPr lang="en-US" sz="1600" dirty="0"/>
          </a:p>
        </p:txBody>
      </p:sp>
      <p:sp>
        <p:nvSpPr>
          <p:cNvPr id="30" name="Shape 27"/>
          <p:cNvSpPr/>
          <p:nvPr/>
        </p:nvSpPr>
        <p:spPr>
          <a:xfrm>
            <a:off x="729258" y="7068622"/>
            <a:ext cx="13171884" cy="592574"/>
          </a:xfrm>
          <a:prstGeom prst="rect">
            <a:avLst/>
          </a:prstGeom>
          <a:solidFill>
            <a:srgbClr val="000000">
              <a:alpha val="4000"/>
            </a:srgbClr>
          </a:solidFill>
          <a:ln/>
        </p:spPr>
      </p:sp>
      <p:sp>
        <p:nvSpPr>
          <p:cNvPr id="31" name="Text 28"/>
          <p:cNvSpPr/>
          <p:nvPr/>
        </p:nvSpPr>
        <p:spPr>
          <a:xfrm>
            <a:off x="935593" y="7199948"/>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KNN</a:t>
            </a:r>
            <a:endParaRPr lang="en-US" sz="1600" dirty="0"/>
          </a:p>
        </p:txBody>
      </p:sp>
      <p:sp>
        <p:nvSpPr>
          <p:cNvPr id="32" name="Text 29"/>
          <p:cNvSpPr/>
          <p:nvPr/>
        </p:nvSpPr>
        <p:spPr>
          <a:xfrm>
            <a:off x="4232315" y="7199948"/>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65%</a:t>
            </a:r>
            <a:endParaRPr lang="en-US" sz="1600" dirty="0"/>
          </a:p>
        </p:txBody>
      </p:sp>
      <p:sp>
        <p:nvSpPr>
          <p:cNvPr id="33" name="Text 30"/>
          <p:cNvSpPr/>
          <p:nvPr/>
        </p:nvSpPr>
        <p:spPr>
          <a:xfrm>
            <a:off x="7525226" y="7199948"/>
            <a:ext cx="287309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12</a:t>
            </a:r>
            <a:endParaRPr lang="en-US" sz="1600" dirty="0"/>
          </a:p>
        </p:txBody>
      </p:sp>
      <p:sp>
        <p:nvSpPr>
          <p:cNvPr id="34" name="Text 31"/>
          <p:cNvSpPr/>
          <p:nvPr/>
        </p:nvSpPr>
        <p:spPr>
          <a:xfrm>
            <a:off x="10818138" y="7199948"/>
            <a:ext cx="2876907" cy="329922"/>
          </a:xfrm>
          <a:prstGeom prst="rect">
            <a:avLst/>
          </a:prstGeom>
          <a:noFill/>
          <a:ln/>
        </p:spPr>
        <p:txBody>
          <a:bodyPr wrap="non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17</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245632"/>
            <a:ext cx="13042821" cy="2126337"/>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Random Forest Regressor: The Winning Approach for Cricket Score Prediction</a:t>
            </a:r>
            <a:endParaRPr lang="en-US" sz="4450" dirty="0"/>
          </a:p>
        </p:txBody>
      </p:sp>
      <p:sp>
        <p:nvSpPr>
          <p:cNvPr id="3" name="Text 1"/>
          <p:cNvSpPr/>
          <p:nvPr/>
        </p:nvSpPr>
        <p:spPr>
          <a:xfrm>
            <a:off x="793790" y="3825597"/>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Random Forest Regressor has proven to be a powerful machine learning model for accurate cricket score prediction. By leveraging an ensemble of decision trees, the model can capture complex non-linear relationships in the data and provide robust, reliable predictions. Its ability to automatically identify the most relevant features ensures the model focuses on the key drivers of cricket scores, leading to its superior performance compared to other techniques.</a:t>
            </a:r>
            <a:endParaRPr lang="en-US" sz="1750" dirty="0"/>
          </a:p>
        </p:txBody>
      </p:sp>
      <p:sp>
        <p:nvSpPr>
          <p:cNvPr id="4" name="Text 2"/>
          <p:cNvSpPr/>
          <p:nvPr/>
        </p:nvSpPr>
        <p:spPr>
          <a:xfrm>
            <a:off x="793790" y="5532358"/>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Going forward, further optimizing the Random Forest Regressor through techniques like hyperparameter tuning and ensemble methods can unlock even greater predictive accuracy. Integrating this model into real-world applications can empower fans, teams, and analysts with the ability to forecast match outcomes with unprecedented precision, revolutionizing the way cricket is experienced and analyzed.</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3760351"/>
            <a:ext cx="8357949"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                                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40637"/>
            <a:ext cx="7556421" cy="1956435"/>
          </a:xfrm>
          <a:prstGeom prst="rect">
            <a:avLst/>
          </a:prstGeom>
          <a:noFill/>
          <a:ln/>
        </p:spPr>
        <p:txBody>
          <a:bodyPr wrap="square" lIns="0" tIns="0" rIns="0" bIns="0" rtlCol="0" anchor="t"/>
          <a:lstStyle/>
          <a:p>
            <a:pPr indent="0" marL="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Cricket Score Prediction</a:t>
            </a:r>
            <a:endParaRPr lang="en-US" sz="6150" dirty="0"/>
          </a:p>
        </p:txBody>
      </p:sp>
      <p:sp>
        <p:nvSpPr>
          <p:cNvPr id="4" name="Text 1"/>
          <p:cNvSpPr/>
          <p:nvPr/>
        </p:nvSpPr>
        <p:spPr>
          <a:xfrm>
            <a:off x="793790" y="453723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Predicting cricket scores is a complex task that requires analyzing various factors such as team performances, player statistics, and match conditions. This presentation will explore a data-driven approach to forecasting cricket scores using machine learning models.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5421"/>
            <a:ext cx="7115532"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Data Preprocessing</a:t>
            </a:r>
            <a:endParaRPr lang="en-US" sz="4450" dirty="0"/>
          </a:p>
        </p:txBody>
      </p:sp>
      <p:sp>
        <p:nvSpPr>
          <p:cNvPr id="4" name="Shape 1"/>
          <p:cNvSpPr/>
          <p:nvPr/>
        </p:nvSpPr>
        <p:spPr>
          <a:xfrm>
            <a:off x="793790" y="2769513"/>
            <a:ext cx="510302" cy="510302"/>
          </a:xfrm>
          <a:prstGeom prst="roundRect">
            <a:avLst>
              <a:gd name="adj" fmla="val 18669"/>
            </a:avLst>
          </a:prstGeom>
          <a:solidFill>
            <a:srgbClr val="D6F5EE"/>
          </a:solidFill>
          <a:ln w="7620">
            <a:solidFill>
              <a:srgbClr val="BCDBD4"/>
            </a:solidFill>
            <a:prstDash val="solid"/>
          </a:ln>
        </p:spPr>
      </p:sp>
      <p:sp>
        <p:nvSpPr>
          <p:cNvPr id="5" name="Text 2"/>
          <p:cNvSpPr/>
          <p:nvPr/>
        </p:nvSpPr>
        <p:spPr>
          <a:xfrm>
            <a:off x="960477" y="2854523"/>
            <a:ext cx="176927"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6" name="Text 3"/>
          <p:cNvSpPr/>
          <p:nvPr/>
        </p:nvSpPr>
        <p:spPr>
          <a:xfrm>
            <a:off x="1530906" y="2769513"/>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Input Parameters</a:t>
            </a:r>
            <a:endParaRPr lang="en-US" sz="2200" dirty="0"/>
          </a:p>
        </p:txBody>
      </p:sp>
      <p:sp>
        <p:nvSpPr>
          <p:cNvPr id="7" name="Text 4"/>
          <p:cNvSpPr/>
          <p:nvPr/>
        </p:nvSpPr>
        <p:spPr>
          <a:xfrm>
            <a:off x="1530906" y="3614261"/>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Batting team, bowling team, current over, present runs, last 5 overs' wickets and runs.</a:t>
            </a:r>
            <a:endParaRPr lang="en-US" sz="1750" dirty="0"/>
          </a:p>
        </p:txBody>
      </p:sp>
      <p:sp>
        <p:nvSpPr>
          <p:cNvPr id="8" name="Shape 5"/>
          <p:cNvSpPr/>
          <p:nvPr/>
        </p:nvSpPr>
        <p:spPr>
          <a:xfrm>
            <a:off x="4685467" y="2769513"/>
            <a:ext cx="510302" cy="510302"/>
          </a:xfrm>
          <a:prstGeom prst="roundRect">
            <a:avLst>
              <a:gd name="adj" fmla="val 18669"/>
            </a:avLst>
          </a:prstGeom>
          <a:solidFill>
            <a:srgbClr val="D6F5EE"/>
          </a:solidFill>
          <a:ln w="7620">
            <a:solidFill>
              <a:srgbClr val="BCDBD4"/>
            </a:solidFill>
            <a:prstDash val="solid"/>
          </a:ln>
        </p:spPr>
      </p:sp>
      <p:sp>
        <p:nvSpPr>
          <p:cNvPr id="9" name="Text 6"/>
          <p:cNvSpPr/>
          <p:nvPr/>
        </p:nvSpPr>
        <p:spPr>
          <a:xfrm>
            <a:off x="4798576" y="2854523"/>
            <a:ext cx="284083"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0" name="Text 7"/>
          <p:cNvSpPr/>
          <p:nvPr/>
        </p:nvSpPr>
        <p:spPr>
          <a:xfrm>
            <a:off x="5422583" y="27695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Data Cleansing</a:t>
            </a:r>
            <a:endParaRPr lang="en-US" sz="2200" dirty="0"/>
          </a:p>
        </p:txBody>
      </p:sp>
      <p:sp>
        <p:nvSpPr>
          <p:cNvPr id="11" name="Text 8"/>
          <p:cNvSpPr/>
          <p:nvPr/>
        </p:nvSpPr>
        <p:spPr>
          <a:xfrm>
            <a:off x="5422583" y="3259931"/>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Handling missing values, outliers, and inconsistencies in the input data.</a:t>
            </a:r>
            <a:endParaRPr lang="en-US" sz="1750" dirty="0"/>
          </a:p>
        </p:txBody>
      </p:sp>
      <p:sp>
        <p:nvSpPr>
          <p:cNvPr id="12" name="Shape 9"/>
          <p:cNvSpPr/>
          <p:nvPr/>
        </p:nvSpPr>
        <p:spPr>
          <a:xfrm>
            <a:off x="793790" y="5547836"/>
            <a:ext cx="510302" cy="510302"/>
          </a:xfrm>
          <a:prstGeom prst="roundRect">
            <a:avLst>
              <a:gd name="adj" fmla="val 18669"/>
            </a:avLst>
          </a:prstGeom>
          <a:solidFill>
            <a:srgbClr val="D6F5EE"/>
          </a:solidFill>
          <a:ln w="7620">
            <a:solidFill>
              <a:srgbClr val="BCDBD4"/>
            </a:solidFill>
            <a:prstDash val="solid"/>
          </a:ln>
        </p:spPr>
      </p:sp>
      <p:sp>
        <p:nvSpPr>
          <p:cNvPr id="13" name="Text 10"/>
          <p:cNvSpPr/>
          <p:nvPr/>
        </p:nvSpPr>
        <p:spPr>
          <a:xfrm>
            <a:off x="906185" y="5632847"/>
            <a:ext cx="285512"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4" name="Text 11"/>
          <p:cNvSpPr/>
          <p:nvPr/>
        </p:nvSpPr>
        <p:spPr>
          <a:xfrm>
            <a:off x="1530906" y="5547836"/>
            <a:ext cx="3584734"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Feature Engineering</a:t>
            </a:r>
            <a:endParaRPr lang="en-US" sz="2200" dirty="0"/>
          </a:p>
        </p:txBody>
      </p:sp>
      <p:sp>
        <p:nvSpPr>
          <p:cNvPr id="15" name="Text 12"/>
          <p:cNvSpPr/>
          <p:nvPr/>
        </p:nvSpPr>
        <p:spPr>
          <a:xfrm>
            <a:off x="1530906" y="6038255"/>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Deriving new relevant features from the raw data to enhance the predictive power.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39960"/>
            <a:ext cx="9147572"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Machine Learning Models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Decision Tree</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tree-based model that makes predictions based on a series of decisions.</a:t>
            </a:r>
            <a:endParaRPr lang="en-US" sz="1750" dirty="0"/>
          </a:p>
        </p:txBody>
      </p:sp>
      <p:sp>
        <p:nvSpPr>
          <p:cNvPr id="5" name="Text 3"/>
          <p:cNvSpPr/>
          <p:nvPr/>
        </p:nvSpPr>
        <p:spPr>
          <a:xfrm>
            <a:off x="5332928" y="3815715"/>
            <a:ext cx="318456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Linear Regression</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linear model that predicts the target variable as a linear function of the input features.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Random Forest</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An ensemble model that combines multiple decision trees to improve accuracy and robustness.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6930747"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Model Descriptions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XGBoost</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gradient boosting algorithm that combines multiple weak models to create a strong predictive model.</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KNN</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non-parametric model that makes predictions based on the k nearest neighbors in the feature space.</a:t>
            </a:r>
            <a:endParaRPr lang="en-US" sz="1750" dirty="0"/>
          </a:p>
        </p:txBody>
      </p:sp>
      <p:sp>
        <p:nvSpPr>
          <p:cNvPr id="7" name="Text 5"/>
          <p:cNvSpPr/>
          <p:nvPr/>
        </p:nvSpPr>
        <p:spPr>
          <a:xfrm>
            <a:off x="9872067" y="3815715"/>
            <a:ext cx="3380899"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Evaluation Metrics</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Test Score,Mean Squared Error,Root Mean Squared Error,Mean Absolute Error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88802"/>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Best Model</a:t>
            </a:r>
            <a:endParaRPr lang="en-US" sz="4450" dirty="0"/>
          </a:p>
        </p:txBody>
      </p:sp>
      <p:sp>
        <p:nvSpPr>
          <p:cNvPr id="4" name="Shape 1"/>
          <p:cNvSpPr/>
          <p:nvPr/>
        </p:nvSpPr>
        <p:spPr>
          <a:xfrm>
            <a:off x="6280190" y="1937742"/>
            <a:ext cx="3664863" cy="2765227"/>
          </a:xfrm>
          <a:prstGeom prst="roundRect">
            <a:avLst>
              <a:gd name="adj" fmla="val 3445"/>
            </a:avLst>
          </a:prstGeom>
          <a:solidFill>
            <a:srgbClr val="D6F5EE"/>
          </a:solidFill>
          <a:ln w="7620">
            <a:solidFill>
              <a:srgbClr val="BCDBD4"/>
            </a:solidFill>
            <a:prstDash val="solid"/>
          </a:ln>
        </p:spPr>
      </p:sp>
      <p:sp>
        <p:nvSpPr>
          <p:cNvPr id="5" name="Text 2"/>
          <p:cNvSpPr/>
          <p:nvPr/>
        </p:nvSpPr>
        <p:spPr>
          <a:xfrm>
            <a:off x="6514624" y="2172176"/>
            <a:ext cx="3195995"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Random Forest Regressor</a:t>
            </a:r>
            <a:endParaRPr lang="en-US" sz="2200" dirty="0"/>
          </a:p>
        </p:txBody>
      </p:sp>
      <p:sp>
        <p:nvSpPr>
          <p:cNvPr id="6" name="Text 3"/>
          <p:cNvSpPr/>
          <p:nvPr/>
        </p:nvSpPr>
        <p:spPr>
          <a:xfrm>
            <a:off x="6514624" y="3016925"/>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Random Forest Regressor model achieved the highest test score of 80% on the test data.</a:t>
            </a:r>
            <a:endParaRPr lang="en-US" sz="1750" dirty="0"/>
          </a:p>
        </p:txBody>
      </p:sp>
      <p:sp>
        <p:nvSpPr>
          <p:cNvPr id="7" name="Shape 4"/>
          <p:cNvSpPr/>
          <p:nvPr/>
        </p:nvSpPr>
        <p:spPr>
          <a:xfrm>
            <a:off x="10171867" y="1937742"/>
            <a:ext cx="3664863" cy="2765227"/>
          </a:xfrm>
          <a:prstGeom prst="roundRect">
            <a:avLst>
              <a:gd name="adj" fmla="val 3445"/>
            </a:avLst>
          </a:prstGeom>
          <a:solidFill>
            <a:srgbClr val="D6F5EE"/>
          </a:solidFill>
          <a:ln w="7620">
            <a:solidFill>
              <a:srgbClr val="BCDBD4"/>
            </a:solidFill>
            <a:prstDash val="solid"/>
          </a:ln>
        </p:spPr>
      </p:sp>
      <p:sp>
        <p:nvSpPr>
          <p:cNvPr id="8" name="Text 5"/>
          <p:cNvSpPr/>
          <p:nvPr/>
        </p:nvSpPr>
        <p:spPr>
          <a:xfrm>
            <a:off x="10406301" y="217217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Advantages</a:t>
            </a:r>
            <a:endParaRPr lang="en-US" sz="2200" dirty="0"/>
          </a:p>
        </p:txBody>
      </p:sp>
      <p:sp>
        <p:nvSpPr>
          <p:cNvPr id="9" name="Text 6"/>
          <p:cNvSpPr/>
          <p:nvPr/>
        </p:nvSpPr>
        <p:spPr>
          <a:xfrm>
            <a:off x="10406301" y="2662595"/>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Interpretable, handles non-linear relationships, and can capture complex interactions in the data.</a:t>
            </a:r>
            <a:endParaRPr lang="en-US" sz="1750" dirty="0"/>
          </a:p>
        </p:txBody>
      </p:sp>
      <p:sp>
        <p:nvSpPr>
          <p:cNvPr id="10" name="Shape 7"/>
          <p:cNvSpPr/>
          <p:nvPr/>
        </p:nvSpPr>
        <p:spPr>
          <a:xfrm>
            <a:off x="6280190" y="4929783"/>
            <a:ext cx="3664863" cy="2410897"/>
          </a:xfrm>
          <a:prstGeom prst="roundRect">
            <a:avLst>
              <a:gd name="adj" fmla="val 3952"/>
            </a:avLst>
          </a:prstGeom>
          <a:solidFill>
            <a:srgbClr val="D6F5EE"/>
          </a:solidFill>
          <a:ln w="7620">
            <a:solidFill>
              <a:srgbClr val="BCDBD4"/>
            </a:solidFill>
            <a:prstDash val="solid"/>
          </a:ln>
        </p:spPr>
      </p:sp>
      <p:sp>
        <p:nvSpPr>
          <p:cNvPr id="11" name="Text 8"/>
          <p:cNvSpPr/>
          <p:nvPr/>
        </p:nvSpPr>
        <p:spPr>
          <a:xfrm>
            <a:off x="6514624" y="516421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Limitations</a:t>
            </a:r>
            <a:endParaRPr lang="en-US" sz="2200" dirty="0"/>
          </a:p>
        </p:txBody>
      </p:sp>
      <p:sp>
        <p:nvSpPr>
          <p:cNvPr id="12" name="Text 9"/>
          <p:cNvSpPr/>
          <p:nvPr/>
        </p:nvSpPr>
        <p:spPr>
          <a:xfrm>
            <a:off x="6514624" y="5654635"/>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Prone to overfitting and may not generalize well to new, unseen data.</a:t>
            </a:r>
            <a:endParaRPr lang="en-US" sz="1750" dirty="0"/>
          </a:p>
        </p:txBody>
      </p:sp>
      <p:sp>
        <p:nvSpPr>
          <p:cNvPr id="13" name="Shape 10"/>
          <p:cNvSpPr/>
          <p:nvPr/>
        </p:nvSpPr>
        <p:spPr>
          <a:xfrm>
            <a:off x="10171867" y="4929783"/>
            <a:ext cx="3664863" cy="2410897"/>
          </a:xfrm>
          <a:prstGeom prst="roundRect">
            <a:avLst>
              <a:gd name="adj" fmla="val 3952"/>
            </a:avLst>
          </a:prstGeom>
          <a:solidFill>
            <a:srgbClr val="D6F5EE"/>
          </a:solidFill>
          <a:ln w="7620">
            <a:solidFill>
              <a:srgbClr val="BCDBD4"/>
            </a:solidFill>
            <a:prstDash val="solid"/>
          </a:ln>
        </p:spPr>
      </p:sp>
      <p:sp>
        <p:nvSpPr>
          <p:cNvPr id="14" name="Text 11"/>
          <p:cNvSpPr/>
          <p:nvPr/>
        </p:nvSpPr>
        <p:spPr>
          <a:xfrm>
            <a:off x="10406301" y="516421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Next Steps</a:t>
            </a:r>
            <a:endParaRPr lang="en-US" sz="2200" dirty="0"/>
          </a:p>
        </p:txBody>
      </p:sp>
      <p:sp>
        <p:nvSpPr>
          <p:cNvPr id="15" name="Text 12"/>
          <p:cNvSpPr/>
          <p:nvPr/>
        </p:nvSpPr>
        <p:spPr>
          <a:xfrm>
            <a:off x="10406301" y="5654635"/>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Further optimization and ensemble techniques to improve the model's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28994"/>
          </a:xfrm>
          <a:prstGeom prst="rect">
            <a:avLst/>
          </a:prstGeom>
        </p:spPr>
      </p:pic>
      <p:sp>
        <p:nvSpPr>
          <p:cNvPr id="3" name="Text 0"/>
          <p:cNvSpPr/>
          <p:nvPr/>
        </p:nvSpPr>
        <p:spPr>
          <a:xfrm>
            <a:off x="680085" y="2963585"/>
            <a:ext cx="10490359" cy="607219"/>
          </a:xfrm>
          <a:prstGeom prst="rect">
            <a:avLst/>
          </a:prstGeom>
          <a:noFill/>
          <a:ln/>
        </p:spPr>
        <p:txBody>
          <a:bodyPr wrap="none" lIns="0" tIns="0" rIns="0" bIns="0" rtlCol="0" anchor="t"/>
          <a:lstStyle/>
          <a:p>
            <a:pPr indent="0" marL="0">
              <a:lnSpc>
                <a:spcPts val="4750"/>
              </a:lnSpc>
              <a:buNone/>
            </a:pPr>
            <a:r>
              <a:rPr lang="en-US" sz="3800" b="1" dirty="0">
                <a:solidFill>
                  <a:srgbClr val="333F70"/>
                </a:solidFill>
                <a:latin typeface="Unbounded Bold" pitchFamily="34" charset="0"/>
                <a:ea typeface="Unbounded Bold" pitchFamily="34" charset="-122"/>
                <a:cs typeface="Unbounded Bold" pitchFamily="34" charset="-120"/>
              </a:rPr>
              <a:t>Model Comparison and Evaluation</a:t>
            </a:r>
            <a:endParaRPr lang="en-US" sz="3800" dirty="0"/>
          </a:p>
        </p:txBody>
      </p:sp>
      <p:sp>
        <p:nvSpPr>
          <p:cNvPr id="4" name="Shape 1"/>
          <p:cNvSpPr/>
          <p:nvPr/>
        </p:nvSpPr>
        <p:spPr>
          <a:xfrm>
            <a:off x="680085" y="5778579"/>
            <a:ext cx="13270230" cy="22860"/>
          </a:xfrm>
          <a:prstGeom prst="roundRect">
            <a:avLst>
              <a:gd name="adj" fmla="val 357030"/>
            </a:avLst>
          </a:prstGeom>
          <a:solidFill>
            <a:srgbClr val="BCDBD4"/>
          </a:solidFill>
          <a:ln/>
        </p:spPr>
      </p:sp>
      <p:sp>
        <p:nvSpPr>
          <p:cNvPr id="5" name="Shape 2"/>
          <p:cNvSpPr/>
          <p:nvPr/>
        </p:nvSpPr>
        <p:spPr>
          <a:xfrm>
            <a:off x="3937635" y="5098494"/>
            <a:ext cx="22860" cy="680085"/>
          </a:xfrm>
          <a:prstGeom prst="roundRect">
            <a:avLst>
              <a:gd name="adj" fmla="val 357030"/>
            </a:avLst>
          </a:prstGeom>
          <a:solidFill>
            <a:srgbClr val="BCDBD4"/>
          </a:solidFill>
          <a:ln/>
        </p:spPr>
      </p:sp>
      <p:sp>
        <p:nvSpPr>
          <p:cNvPr id="6" name="Shape 3"/>
          <p:cNvSpPr/>
          <p:nvPr/>
        </p:nvSpPr>
        <p:spPr>
          <a:xfrm>
            <a:off x="3730466" y="5559981"/>
            <a:ext cx="437198" cy="437198"/>
          </a:xfrm>
          <a:prstGeom prst="roundRect">
            <a:avLst>
              <a:gd name="adj" fmla="val 18668"/>
            </a:avLst>
          </a:prstGeom>
          <a:solidFill>
            <a:srgbClr val="D6F5EE"/>
          </a:solidFill>
          <a:ln w="7620">
            <a:solidFill>
              <a:srgbClr val="BCDBD4"/>
            </a:solidFill>
            <a:prstDash val="solid"/>
          </a:ln>
        </p:spPr>
      </p:sp>
      <p:sp>
        <p:nvSpPr>
          <p:cNvPr id="7" name="Text 4"/>
          <p:cNvSpPr/>
          <p:nvPr/>
        </p:nvSpPr>
        <p:spPr>
          <a:xfrm>
            <a:off x="3873222" y="5632847"/>
            <a:ext cx="151567" cy="291465"/>
          </a:xfrm>
          <a:prstGeom prst="rect">
            <a:avLst/>
          </a:prstGeom>
          <a:noFill/>
          <a:ln/>
        </p:spPr>
        <p:txBody>
          <a:bodyPr wrap="none" lIns="0" tIns="0" rIns="0" bIns="0" rtlCol="0" anchor="t"/>
          <a:lstStyle/>
          <a:p>
            <a:pPr algn="ctr" indent="0" marL="0">
              <a:lnSpc>
                <a:spcPts val="2250"/>
              </a:lnSpc>
              <a:buNone/>
            </a:pPr>
            <a:r>
              <a:rPr lang="en-US" sz="2250" b="1" dirty="0">
                <a:solidFill>
                  <a:srgbClr val="333F70"/>
                </a:solidFill>
                <a:latin typeface="Unbounded Bold" pitchFamily="34" charset="0"/>
                <a:ea typeface="Unbounded Bold" pitchFamily="34" charset="-122"/>
                <a:cs typeface="Unbounded Bold" pitchFamily="34" charset="-120"/>
              </a:rPr>
              <a:t>1</a:t>
            </a:r>
            <a:endParaRPr lang="en-US" sz="2250" dirty="0"/>
          </a:p>
        </p:txBody>
      </p:sp>
      <p:sp>
        <p:nvSpPr>
          <p:cNvPr id="8" name="Text 5"/>
          <p:cNvSpPr/>
          <p:nvPr/>
        </p:nvSpPr>
        <p:spPr>
          <a:xfrm>
            <a:off x="2504003" y="3862268"/>
            <a:ext cx="2890004" cy="303609"/>
          </a:xfrm>
          <a:prstGeom prst="rect">
            <a:avLst/>
          </a:prstGeom>
          <a:noFill/>
          <a:ln/>
        </p:spPr>
        <p:txBody>
          <a:bodyPr wrap="none" lIns="0" tIns="0" rIns="0" bIns="0" rtlCol="0" anchor="t"/>
          <a:lstStyle/>
          <a:p>
            <a:pPr algn="ctr" indent="0" marL="0">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Model Comparison</a:t>
            </a:r>
            <a:endParaRPr lang="en-US" sz="1900" dirty="0"/>
          </a:p>
        </p:txBody>
      </p:sp>
      <p:sp>
        <p:nvSpPr>
          <p:cNvPr id="9" name="Text 6"/>
          <p:cNvSpPr/>
          <p:nvPr/>
        </p:nvSpPr>
        <p:spPr>
          <a:xfrm>
            <a:off x="874395" y="4282440"/>
            <a:ext cx="6149340" cy="621744"/>
          </a:xfrm>
          <a:prstGeom prst="rect">
            <a:avLst/>
          </a:prstGeom>
          <a:noFill/>
          <a:ln/>
        </p:spPr>
        <p:txBody>
          <a:bodyPr wrap="square" lIns="0" tIns="0" rIns="0" bIns="0" rtlCol="0" anchor="t"/>
          <a:lstStyle/>
          <a:p>
            <a:pPr algn="ct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Evaluate the performance of different machine learning models using various metrics.</a:t>
            </a:r>
            <a:endParaRPr lang="en-US" sz="1500" dirty="0"/>
          </a:p>
        </p:txBody>
      </p:sp>
      <p:sp>
        <p:nvSpPr>
          <p:cNvPr id="10" name="Shape 7"/>
          <p:cNvSpPr/>
          <p:nvPr/>
        </p:nvSpPr>
        <p:spPr>
          <a:xfrm>
            <a:off x="7303770" y="5778579"/>
            <a:ext cx="22860" cy="680085"/>
          </a:xfrm>
          <a:prstGeom prst="roundRect">
            <a:avLst>
              <a:gd name="adj" fmla="val 357030"/>
            </a:avLst>
          </a:prstGeom>
          <a:solidFill>
            <a:srgbClr val="BCDBD4"/>
          </a:solidFill>
          <a:ln/>
        </p:spPr>
      </p:sp>
      <p:sp>
        <p:nvSpPr>
          <p:cNvPr id="11" name="Shape 8"/>
          <p:cNvSpPr/>
          <p:nvPr/>
        </p:nvSpPr>
        <p:spPr>
          <a:xfrm>
            <a:off x="7096601" y="5559981"/>
            <a:ext cx="437198" cy="437198"/>
          </a:xfrm>
          <a:prstGeom prst="roundRect">
            <a:avLst>
              <a:gd name="adj" fmla="val 18668"/>
            </a:avLst>
          </a:prstGeom>
          <a:solidFill>
            <a:srgbClr val="D6F5EE"/>
          </a:solidFill>
          <a:ln w="7620">
            <a:solidFill>
              <a:srgbClr val="BCDBD4"/>
            </a:solidFill>
            <a:prstDash val="solid"/>
          </a:ln>
        </p:spPr>
      </p:sp>
      <p:sp>
        <p:nvSpPr>
          <p:cNvPr id="12" name="Text 9"/>
          <p:cNvSpPr/>
          <p:nvPr/>
        </p:nvSpPr>
        <p:spPr>
          <a:xfrm>
            <a:off x="7193399" y="5632847"/>
            <a:ext cx="243483" cy="291465"/>
          </a:xfrm>
          <a:prstGeom prst="rect">
            <a:avLst/>
          </a:prstGeom>
          <a:noFill/>
          <a:ln/>
        </p:spPr>
        <p:txBody>
          <a:bodyPr wrap="none" lIns="0" tIns="0" rIns="0" bIns="0" rtlCol="0" anchor="t"/>
          <a:lstStyle/>
          <a:p>
            <a:pPr algn="ctr" indent="0" marL="0">
              <a:lnSpc>
                <a:spcPts val="2250"/>
              </a:lnSpc>
              <a:buNone/>
            </a:pPr>
            <a:r>
              <a:rPr lang="en-US" sz="2250" b="1" dirty="0">
                <a:solidFill>
                  <a:srgbClr val="333F70"/>
                </a:solidFill>
                <a:latin typeface="Unbounded Bold" pitchFamily="34" charset="0"/>
                <a:ea typeface="Unbounded Bold" pitchFamily="34" charset="-122"/>
                <a:cs typeface="Unbounded Bold" pitchFamily="34" charset="-120"/>
              </a:rPr>
              <a:t>2</a:t>
            </a:r>
            <a:endParaRPr lang="en-US" sz="2250" dirty="0"/>
          </a:p>
        </p:txBody>
      </p:sp>
      <p:sp>
        <p:nvSpPr>
          <p:cNvPr id="13" name="Text 10"/>
          <p:cNvSpPr/>
          <p:nvPr/>
        </p:nvSpPr>
        <p:spPr>
          <a:xfrm>
            <a:off x="5487353" y="6652974"/>
            <a:ext cx="3655695" cy="303609"/>
          </a:xfrm>
          <a:prstGeom prst="rect">
            <a:avLst/>
          </a:prstGeom>
          <a:noFill/>
          <a:ln/>
        </p:spPr>
        <p:txBody>
          <a:bodyPr wrap="none" lIns="0" tIns="0" rIns="0" bIns="0" rtlCol="0" anchor="t"/>
          <a:lstStyle/>
          <a:p>
            <a:pPr algn="ctr" indent="0" marL="0">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Hyperparameter Tuning</a:t>
            </a:r>
            <a:endParaRPr lang="en-US" sz="1900" dirty="0"/>
          </a:p>
        </p:txBody>
      </p:sp>
      <p:sp>
        <p:nvSpPr>
          <p:cNvPr id="14" name="Text 11"/>
          <p:cNvSpPr/>
          <p:nvPr/>
        </p:nvSpPr>
        <p:spPr>
          <a:xfrm>
            <a:off x="4240530" y="7073146"/>
            <a:ext cx="6149340" cy="621744"/>
          </a:xfrm>
          <a:prstGeom prst="rect">
            <a:avLst/>
          </a:prstGeom>
          <a:noFill/>
          <a:ln/>
        </p:spPr>
        <p:txBody>
          <a:bodyPr wrap="square" lIns="0" tIns="0" rIns="0" bIns="0" rtlCol="0" anchor="t"/>
          <a:lstStyle/>
          <a:p>
            <a:pPr algn="ct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Optimize the hyperparameters of the models to improve their predictive accuracy.</a:t>
            </a:r>
            <a:endParaRPr lang="en-US" sz="1500" dirty="0"/>
          </a:p>
        </p:txBody>
      </p:sp>
      <p:sp>
        <p:nvSpPr>
          <p:cNvPr id="15" name="Shape 12"/>
          <p:cNvSpPr/>
          <p:nvPr/>
        </p:nvSpPr>
        <p:spPr>
          <a:xfrm>
            <a:off x="10669905" y="5098494"/>
            <a:ext cx="22860" cy="680085"/>
          </a:xfrm>
          <a:prstGeom prst="roundRect">
            <a:avLst>
              <a:gd name="adj" fmla="val 357030"/>
            </a:avLst>
          </a:prstGeom>
          <a:solidFill>
            <a:srgbClr val="BCDBD4"/>
          </a:solidFill>
          <a:ln/>
        </p:spPr>
      </p:sp>
      <p:sp>
        <p:nvSpPr>
          <p:cNvPr id="16" name="Shape 13"/>
          <p:cNvSpPr/>
          <p:nvPr/>
        </p:nvSpPr>
        <p:spPr>
          <a:xfrm>
            <a:off x="10462736" y="5559981"/>
            <a:ext cx="437198" cy="437198"/>
          </a:xfrm>
          <a:prstGeom prst="roundRect">
            <a:avLst>
              <a:gd name="adj" fmla="val 18668"/>
            </a:avLst>
          </a:prstGeom>
          <a:solidFill>
            <a:srgbClr val="D6F5EE"/>
          </a:solidFill>
          <a:ln w="7620">
            <a:solidFill>
              <a:srgbClr val="BCDBD4"/>
            </a:solidFill>
            <a:prstDash val="solid"/>
          </a:ln>
        </p:spPr>
      </p:sp>
      <p:sp>
        <p:nvSpPr>
          <p:cNvPr id="17" name="Text 14"/>
          <p:cNvSpPr/>
          <p:nvPr/>
        </p:nvSpPr>
        <p:spPr>
          <a:xfrm>
            <a:off x="10559058" y="5632847"/>
            <a:ext cx="244554" cy="291465"/>
          </a:xfrm>
          <a:prstGeom prst="rect">
            <a:avLst/>
          </a:prstGeom>
          <a:noFill/>
          <a:ln/>
        </p:spPr>
        <p:txBody>
          <a:bodyPr wrap="none" lIns="0" tIns="0" rIns="0" bIns="0" rtlCol="0" anchor="t"/>
          <a:lstStyle/>
          <a:p>
            <a:pPr algn="ctr" indent="0" marL="0">
              <a:lnSpc>
                <a:spcPts val="2250"/>
              </a:lnSpc>
              <a:buNone/>
            </a:pPr>
            <a:r>
              <a:rPr lang="en-US" sz="2250" b="1" dirty="0">
                <a:solidFill>
                  <a:srgbClr val="333F70"/>
                </a:solidFill>
                <a:latin typeface="Unbounded Bold" pitchFamily="34" charset="0"/>
                <a:ea typeface="Unbounded Bold" pitchFamily="34" charset="-122"/>
                <a:cs typeface="Unbounded Bold" pitchFamily="34" charset="-120"/>
              </a:rPr>
              <a:t>3</a:t>
            </a:r>
            <a:endParaRPr lang="en-US" sz="2250" dirty="0"/>
          </a:p>
        </p:txBody>
      </p:sp>
      <p:sp>
        <p:nvSpPr>
          <p:cNvPr id="18" name="Text 15"/>
          <p:cNvSpPr/>
          <p:nvPr/>
        </p:nvSpPr>
        <p:spPr>
          <a:xfrm>
            <a:off x="9407485" y="3862268"/>
            <a:ext cx="2547699" cy="303609"/>
          </a:xfrm>
          <a:prstGeom prst="rect">
            <a:avLst/>
          </a:prstGeom>
          <a:noFill/>
          <a:ln/>
        </p:spPr>
        <p:txBody>
          <a:bodyPr wrap="none" lIns="0" tIns="0" rIns="0" bIns="0" rtlCol="0" anchor="t"/>
          <a:lstStyle/>
          <a:p>
            <a:pPr algn="ctr" indent="0" marL="0">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Cross-Validation</a:t>
            </a:r>
            <a:endParaRPr lang="en-US" sz="1900" dirty="0"/>
          </a:p>
        </p:txBody>
      </p:sp>
      <p:sp>
        <p:nvSpPr>
          <p:cNvPr id="19" name="Text 16"/>
          <p:cNvSpPr/>
          <p:nvPr/>
        </p:nvSpPr>
        <p:spPr>
          <a:xfrm>
            <a:off x="7606665" y="4282440"/>
            <a:ext cx="6149340" cy="621744"/>
          </a:xfrm>
          <a:prstGeom prst="rect">
            <a:avLst/>
          </a:prstGeom>
          <a:noFill/>
          <a:ln/>
        </p:spPr>
        <p:txBody>
          <a:bodyPr wrap="square" lIns="0" tIns="0" rIns="0" bIns="0" rtlCol="0" anchor="t"/>
          <a:lstStyle/>
          <a:p>
            <a:pPr algn="ct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Ensure the models generalize well to unseen data by using robust validation techniques.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11091"/>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Conclusion and Recommendations</a:t>
            </a:r>
            <a:endParaRPr lang="en-US" sz="4450" dirty="0"/>
          </a:p>
        </p:txBody>
      </p:sp>
      <p:sp>
        <p:nvSpPr>
          <p:cNvPr id="4" name="Shape 1"/>
          <p:cNvSpPr/>
          <p:nvPr/>
        </p:nvSpPr>
        <p:spPr>
          <a:xfrm>
            <a:off x="793790" y="3123962"/>
            <a:ext cx="510302" cy="510302"/>
          </a:xfrm>
          <a:prstGeom prst="roundRect">
            <a:avLst>
              <a:gd name="adj" fmla="val 18669"/>
            </a:avLst>
          </a:prstGeom>
          <a:solidFill>
            <a:srgbClr val="D6F5EE"/>
          </a:solidFill>
          <a:ln w="7620">
            <a:solidFill>
              <a:srgbClr val="BCDBD4"/>
            </a:solidFill>
            <a:prstDash val="solid"/>
          </a:ln>
        </p:spPr>
      </p:sp>
      <p:sp>
        <p:nvSpPr>
          <p:cNvPr id="5" name="Text 2"/>
          <p:cNvSpPr/>
          <p:nvPr/>
        </p:nvSpPr>
        <p:spPr>
          <a:xfrm>
            <a:off x="960477" y="3208973"/>
            <a:ext cx="176927"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6" name="Text 3"/>
          <p:cNvSpPr/>
          <p:nvPr/>
        </p:nvSpPr>
        <p:spPr>
          <a:xfrm>
            <a:off x="1530906" y="312396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Key Findings</a:t>
            </a:r>
            <a:endParaRPr lang="en-US" sz="2200" dirty="0"/>
          </a:p>
        </p:txBody>
      </p:sp>
      <p:sp>
        <p:nvSpPr>
          <p:cNvPr id="7" name="Text 4"/>
          <p:cNvSpPr/>
          <p:nvPr/>
        </p:nvSpPr>
        <p:spPr>
          <a:xfrm>
            <a:off x="1530906" y="3614380"/>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Random Forest Regressor model achieved the best performance in predicting cricket scores.</a:t>
            </a:r>
            <a:endParaRPr lang="en-US" sz="1750" dirty="0"/>
          </a:p>
        </p:txBody>
      </p:sp>
      <p:sp>
        <p:nvSpPr>
          <p:cNvPr id="8" name="Shape 5"/>
          <p:cNvSpPr/>
          <p:nvPr/>
        </p:nvSpPr>
        <p:spPr>
          <a:xfrm>
            <a:off x="4685467" y="3123962"/>
            <a:ext cx="510302" cy="510302"/>
          </a:xfrm>
          <a:prstGeom prst="roundRect">
            <a:avLst>
              <a:gd name="adj" fmla="val 18669"/>
            </a:avLst>
          </a:prstGeom>
          <a:solidFill>
            <a:srgbClr val="D6F5EE"/>
          </a:solidFill>
          <a:ln w="7620">
            <a:solidFill>
              <a:srgbClr val="BCDBD4"/>
            </a:solidFill>
            <a:prstDash val="solid"/>
          </a:ln>
        </p:spPr>
      </p:sp>
      <p:sp>
        <p:nvSpPr>
          <p:cNvPr id="9" name="Text 6"/>
          <p:cNvSpPr/>
          <p:nvPr/>
        </p:nvSpPr>
        <p:spPr>
          <a:xfrm>
            <a:off x="4798576" y="3208973"/>
            <a:ext cx="284083"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0" name="Text 7"/>
          <p:cNvSpPr/>
          <p:nvPr/>
        </p:nvSpPr>
        <p:spPr>
          <a:xfrm>
            <a:off x="5422583" y="3123962"/>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Future Improvements</a:t>
            </a:r>
            <a:endParaRPr lang="en-US" sz="2200" dirty="0"/>
          </a:p>
        </p:txBody>
      </p:sp>
      <p:sp>
        <p:nvSpPr>
          <p:cNvPr id="11" name="Text 8"/>
          <p:cNvSpPr/>
          <p:nvPr/>
        </p:nvSpPr>
        <p:spPr>
          <a:xfrm>
            <a:off x="5422583" y="3968710"/>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Explore ensemble methods and incorporate additional data sources to enhance the model's accuracy.</a:t>
            </a:r>
            <a:endParaRPr lang="en-US" sz="1750" dirty="0"/>
          </a:p>
        </p:txBody>
      </p:sp>
      <p:sp>
        <p:nvSpPr>
          <p:cNvPr id="12" name="Shape 9"/>
          <p:cNvSpPr/>
          <p:nvPr/>
        </p:nvSpPr>
        <p:spPr>
          <a:xfrm>
            <a:off x="793790" y="5902285"/>
            <a:ext cx="510302" cy="510302"/>
          </a:xfrm>
          <a:prstGeom prst="roundRect">
            <a:avLst>
              <a:gd name="adj" fmla="val 18669"/>
            </a:avLst>
          </a:prstGeom>
          <a:solidFill>
            <a:srgbClr val="D6F5EE"/>
          </a:solidFill>
          <a:ln w="7620">
            <a:solidFill>
              <a:srgbClr val="BCDBD4"/>
            </a:solidFill>
            <a:prstDash val="solid"/>
          </a:ln>
        </p:spPr>
      </p:sp>
      <p:sp>
        <p:nvSpPr>
          <p:cNvPr id="13" name="Text 10"/>
          <p:cNvSpPr/>
          <p:nvPr/>
        </p:nvSpPr>
        <p:spPr>
          <a:xfrm>
            <a:off x="906185" y="5987296"/>
            <a:ext cx="285512"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4" name="Text 11"/>
          <p:cNvSpPr/>
          <p:nvPr/>
        </p:nvSpPr>
        <p:spPr>
          <a:xfrm>
            <a:off x="1530906" y="5902285"/>
            <a:ext cx="4273868"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Real-World Applications</a:t>
            </a:r>
            <a:endParaRPr lang="en-US" sz="2200" dirty="0"/>
          </a:p>
        </p:txBody>
      </p:sp>
      <p:sp>
        <p:nvSpPr>
          <p:cNvPr id="15" name="Text 12"/>
          <p:cNvSpPr/>
          <p:nvPr/>
        </p:nvSpPr>
        <p:spPr>
          <a:xfrm>
            <a:off x="1530906" y="6392704"/>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trained model can be deployed to provide real-time score predictions during cricket matches.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30843"/>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Random Forest Regressor: Powering Accurate Cricket Score Predictions</a:t>
            </a:r>
            <a:endParaRPr lang="en-US" sz="4450" dirty="0"/>
          </a:p>
        </p:txBody>
      </p:sp>
      <p:sp>
        <p:nvSpPr>
          <p:cNvPr id="3" name="Shape 1"/>
          <p:cNvSpPr/>
          <p:nvPr/>
        </p:nvSpPr>
        <p:spPr>
          <a:xfrm>
            <a:off x="7299960" y="2902029"/>
            <a:ext cx="30480" cy="4296608"/>
          </a:xfrm>
          <a:prstGeom prst="roundRect">
            <a:avLst>
              <a:gd name="adj" fmla="val 312558"/>
            </a:avLst>
          </a:prstGeom>
          <a:solidFill>
            <a:srgbClr val="BCDBD4"/>
          </a:solidFill>
          <a:ln/>
        </p:spPr>
      </p:sp>
      <p:sp>
        <p:nvSpPr>
          <p:cNvPr id="4" name="Shape 2"/>
          <p:cNvSpPr/>
          <p:nvPr/>
        </p:nvSpPr>
        <p:spPr>
          <a:xfrm>
            <a:off x="6296739" y="3397091"/>
            <a:ext cx="793790" cy="30480"/>
          </a:xfrm>
          <a:prstGeom prst="roundRect">
            <a:avLst>
              <a:gd name="adj" fmla="val 312558"/>
            </a:avLst>
          </a:prstGeom>
          <a:solidFill>
            <a:srgbClr val="BCDBD4"/>
          </a:solidFill>
          <a:ln/>
        </p:spPr>
      </p:sp>
      <p:sp>
        <p:nvSpPr>
          <p:cNvPr id="5" name="Shape 3"/>
          <p:cNvSpPr/>
          <p:nvPr/>
        </p:nvSpPr>
        <p:spPr>
          <a:xfrm>
            <a:off x="7060049" y="3157180"/>
            <a:ext cx="510302" cy="510302"/>
          </a:xfrm>
          <a:prstGeom prst="roundRect">
            <a:avLst>
              <a:gd name="adj" fmla="val 18669"/>
            </a:avLst>
          </a:prstGeom>
          <a:solidFill>
            <a:srgbClr val="D6F5EE"/>
          </a:solidFill>
          <a:ln w="7620">
            <a:solidFill>
              <a:srgbClr val="BCDBD4"/>
            </a:solidFill>
            <a:prstDash val="solid"/>
          </a:ln>
        </p:spPr>
      </p:sp>
      <p:sp>
        <p:nvSpPr>
          <p:cNvPr id="6" name="Text 4"/>
          <p:cNvSpPr/>
          <p:nvPr/>
        </p:nvSpPr>
        <p:spPr>
          <a:xfrm>
            <a:off x="7226737" y="3242191"/>
            <a:ext cx="176927"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7" name="Text 5"/>
          <p:cNvSpPr/>
          <p:nvPr/>
        </p:nvSpPr>
        <p:spPr>
          <a:xfrm>
            <a:off x="1889046" y="3128843"/>
            <a:ext cx="4178618" cy="354330"/>
          </a:xfrm>
          <a:prstGeom prst="rect">
            <a:avLst/>
          </a:prstGeom>
          <a:noFill/>
          <a:ln/>
        </p:spPr>
        <p:txBody>
          <a:bodyPr wrap="none" lIns="0" tIns="0" rIns="0" bIns="0" rtlCol="0" anchor="t"/>
          <a:lstStyle/>
          <a:p>
            <a:pPr algn="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Decision Tree Ensemble</a:t>
            </a:r>
            <a:endParaRPr lang="en-US" sz="2200" dirty="0"/>
          </a:p>
        </p:txBody>
      </p:sp>
      <p:sp>
        <p:nvSpPr>
          <p:cNvPr id="8" name="Text 6"/>
          <p:cNvSpPr/>
          <p:nvPr/>
        </p:nvSpPr>
        <p:spPr>
          <a:xfrm>
            <a:off x="793790" y="3619262"/>
            <a:ext cx="5273873" cy="1088708"/>
          </a:xfrm>
          <a:prstGeom prst="rect">
            <a:avLst/>
          </a:prstGeom>
          <a:noFill/>
          <a:ln/>
        </p:spPr>
        <p:txBody>
          <a:bodyPr wrap="square" lIns="0" tIns="0" rIns="0" bIns="0" rtlCol="0" anchor="t"/>
          <a:lstStyle/>
          <a:p>
            <a:pPr algn="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Random Forest Regressor is an ensemble learning method that combines multiple decision trees to enhance predictive accuracy.</a:t>
            </a:r>
            <a:endParaRPr lang="en-US" sz="1750" dirty="0"/>
          </a:p>
        </p:txBody>
      </p:sp>
      <p:sp>
        <p:nvSpPr>
          <p:cNvPr id="9" name="Shape 7"/>
          <p:cNvSpPr/>
          <p:nvPr/>
        </p:nvSpPr>
        <p:spPr>
          <a:xfrm>
            <a:off x="7539871" y="4531162"/>
            <a:ext cx="793790" cy="30480"/>
          </a:xfrm>
          <a:prstGeom prst="roundRect">
            <a:avLst>
              <a:gd name="adj" fmla="val 312558"/>
            </a:avLst>
          </a:prstGeom>
          <a:solidFill>
            <a:srgbClr val="BCDBD4"/>
          </a:solidFill>
          <a:ln/>
        </p:spPr>
      </p:sp>
      <p:sp>
        <p:nvSpPr>
          <p:cNvPr id="10" name="Shape 8"/>
          <p:cNvSpPr/>
          <p:nvPr/>
        </p:nvSpPr>
        <p:spPr>
          <a:xfrm>
            <a:off x="7060049" y="4291251"/>
            <a:ext cx="510302" cy="510302"/>
          </a:xfrm>
          <a:prstGeom prst="roundRect">
            <a:avLst>
              <a:gd name="adj" fmla="val 18669"/>
            </a:avLst>
          </a:prstGeom>
          <a:solidFill>
            <a:srgbClr val="D6F5EE"/>
          </a:solidFill>
          <a:ln w="7620">
            <a:solidFill>
              <a:srgbClr val="BCDBD4"/>
            </a:solidFill>
            <a:prstDash val="solid"/>
          </a:ln>
        </p:spPr>
      </p:sp>
      <p:sp>
        <p:nvSpPr>
          <p:cNvPr id="11" name="Text 9"/>
          <p:cNvSpPr/>
          <p:nvPr/>
        </p:nvSpPr>
        <p:spPr>
          <a:xfrm>
            <a:off x="7173158" y="4376261"/>
            <a:ext cx="284083"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2" name="Text 10"/>
          <p:cNvSpPr/>
          <p:nvPr/>
        </p:nvSpPr>
        <p:spPr>
          <a:xfrm>
            <a:off x="8562737" y="4262914"/>
            <a:ext cx="357818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Feature Importance</a:t>
            </a:r>
            <a:endParaRPr lang="en-US" sz="2200" dirty="0"/>
          </a:p>
        </p:txBody>
      </p:sp>
      <p:sp>
        <p:nvSpPr>
          <p:cNvPr id="13" name="Text 11"/>
          <p:cNvSpPr/>
          <p:nvPr/>
        </p:nvSpPr>
        <p:spPr>
          <a:xfrm>
            <a:off x="8562737" y="4753332"/>
            <a:ext cx="5273873"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model automatically identifies the most relevant features, allowing it to focus on the key drivers of cricket scores.</a:t>
            </a:r>
            <a:endParaRPr lang="en-US" sz="1750" dirty="0"/>
          </a:p>
        </p:txBody>
      </p:sp>
      <p:sp>
        <p:nvSpPr>
          <p:cNvPr id="14" name="Shape 12"/>
          <p:cNvSpPr/>
          <p:nvPr/>
        </p:nvSpPr>
        <p:spPr>
          <a:xfrm>
            <a:off x="6296739" y="5660946"/>
            <a:ext cx="793790" cy="30480"/>
          </a:xfrm>
          <a:prstGeom prst="roundRect">
            <a:avLst>
              <a:gd name="adj" fmla="val 312558"/>
            </a:avLst>
          </a:prstGeom>
          <a:solidFill>
            <a:srgbClr val="BCDBD4"/>
          </a:solidFill>
          <a:ln/>
        </p:spPr>
      </p:sp>
      <p:sp>
        <p:nvSpPr>
          <p:cNvPr id="15" name="Shape 13"/>
          <p:cNvSpPr/>
          <p:nvPr/>
        </p:nvSpPr>
        <p:spPr>
          <a:xfrm>
            <a:off x="7060049" y="5421035"/>
            <a:ext cx="510302" cy="510302"/>
          </a:xfrm>
          <a:prstGeom prst="roundRect">
            <a:avLst>
              <a:gd name="adj" fmla="val 18669"/>
            </a:avLst>
          </a:prstGeom>
          <a:solidFill>
            <a:srgbClr val="D6F5EE"/>
          </a:solidFill>
          <a:ln w="7620">
            <a:solidFill>
              <a:srgbClr val="BCDBD4"/>
            </a:solidFill>
            <a:prstDash val="solid"/>
          </a:ln>
        </p:spPr>
      </p:sp>
      <p:sp>
        <p:nvSpPr>
          <p:cNvPr id="16" name="Text 14"/>
          <p:cNvSpPr/>
          <p:nvPr/>
        </p:nvSpPr>
        <p:spPr>
          <a:xfrm>
            <a:off x="7172444" y="5506045"/>
            <a:ext cx="285512"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7" name="Text 15"/>
          <p:cNvSpPr/>
          <p:nvPr/>
        </p:nvSpPr>
        <p:spPr>
          <a:xfrm>
            <a:off x="2274094" y="5392698"/>
            <a:ext cx="3793569" cy="354330"/>
          </a:xfrm>
          <a:prstGeom prst="rect">
            <a:avLst/>
          </a:prstGeom>
          <a:noFill/>
          <a:ln/>
        </p:spPr>
        <p:txBody>
          <a:bodyPr wrap="none" lIns="0" tIns="0" rIns="0" bIns="0" rtlCol="0" anchor="t"/>
          <a:lstStyle/>
          <a:p>
            <a:pPr algn="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Robust to Overfitting</a:t>
            </a:r>
            <a:endParaRPr lang="en-US" sz="2200" dirty="0"/>
          </a:p>
        </p:txBody>
      </p:sp>
      <p:sp>
        <p:nvSpPr>
          <p:cNvPr id="18" name="Text 16"/>
          <p:cNvSpPr/>
          <p:nvPr/>
        </p:nvSpPr>
        <p:spPr>
          <a:xfrm>
            <a:off x="793790" y="5883116"/>
            <a:ext cx="5273873" cy="1088708"/>
          </a:xfrm>
          <a:prstGeom prst="rect">
            <a:avLst/>
          </a:prstGeom>
          <a:noFill/>
          <a:ln/>
        </p:spPr>
        <p:txBody>
          <a:bodyPr wrap="square" lIns="0" tIns="0" rIns="0" bIns="0" rtlCol="0" anchor="t"/>
          <a:lstStyle/>
          <a:p>
            <a:pPr algn="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By averaging the predictions of multiple decision trees, Random Forest Regressor reduces the risk of overfitting and improves generalization.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2024-11-04T16:20:52Z</dcterms:created>
  <dcterms:modified xsi:type="dcterms:W3CDTF">2024-11-04T16:20:52Z</dcterms:modified>
</cp:coreProperties>
</file>